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65" r:id="rId6"/>
    <p:sldId id="259" r:id="rId7"/>
    <p:sldId id="260" r:id="rId8"/>
    <p:sldId id="261" r:id="rId9"/>
    <p:sldId id="262" r:id="rId10"/>
    <p:sldId id="266" r:id="rId11"/>
    <p:sldId id="263" r:id="rId12"/>
  </p:sldIdLst>
  <p:sldSz cx="14630400" cy="8229600"/>
  <p:notesSz cx="8229600" cy="14630400"/>
  <p:defaultTextStyle>
    <a:defPPr>
      <a:defRPr lang="ru-K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005" autoAdjust="0"/>
  </p:normalViewPr>
  <p:slideViewPr>
    <p:cSldViewPr snapToGrid="0" snapToObjects="1">
      <p:cViewPr varScale="1">
        <p:scale>
          <a:sx n="80" d="100"/>
          <a:sy n="80" d="100"/>
        </p:scale>
        <p:origin x="13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464-446B-BC74-A869D6F73D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4A0-4F23-9428-F11FD7F83D0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4A0-4F23-9428-F11FD7F83D0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4A0-4F23-9428-F11FD7F83D0D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3.2</c:v>
                </c:pt>
                <c:pt idx="2">
                  <c:v>1.4</c:v>
                </c:pt>
                <c:pt idx="3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64-446B-BC74-A869D6F73D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317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592D8-23C9-8A08-1B29-28B84E9B5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B8F6EA-CA3D-E528-8BF9-255FE8000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1C118A-9B3D-853E-A688-84AACC017A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91BF0F-EF21-5C57-8DA1-30FEB84D22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47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A0035-568C-4CFA-6FBB-4EE84D190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3220C0-D353-8E5F-8AB2-DE02C2FFCE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D26B8D-01B6-793F-EF64-960843EF8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AAD27-2C74-C7A7-84F9-009EA4D5B7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61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75DF9-E24E-DE5F-C2BC-F1591565D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7EA844-128F-8073-12B5-AAE01EAB7B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4DF4DA-F2FF-5D01-F881-6EA63B345F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A954FB-1639-1AB2-A251-A4E54C4007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20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562814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Автоматизированный симулятор банкомата (АТМ)</a:t>
            </a:r>
            <a:endParaRPr lang="en-US" sz="59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772025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Проект разрабатывает функциональный симулятор банкомата, имитирующий реальные операции и взаимодействия с пользователем.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382316" y="6234827"/>
            <a:ext cx="2050137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dirty="0">
                <a:solidFill>
                  <a:schemeClr val="bg1"/>
                </a:solidFill>
              </a:rPr>
              <a:t>Работу выполнили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</a:p>
          <a:p>
            <a:pPr>
              <a:lnSpc>
                <a:spcPts val="3400"/>
              </a:lnSpc>
            </a:pPr>
            <a:r>
              <a:rPr lang="ru-RU" sz="2400" dirty="0">
                <a:solidFill>
                  <a:schemeClr val="bg1"/>
                </a:solidFill>
              </a:rPr>
              <a:t>Акылбеков Чынгыз</a:t>
            </a:r>
          </a:p>
          <a:p>
            <a:pPr>
              <a:lnSpc>
                <a:spcPts val="3400"/>
              </a:lnSpc>
            </a:pPr>
            <a:r>
              <a:rPr lang="ru-RU" sz="2400" dirty="0">
                <a:solidFill>
                  <a:schemeClr val="bg1"/>
                </a:solidFill>
              </a:rPr>
              <a:t>Бегимкулов Адахан</a:t>
            </a:r>
          </a:p>
          <a:p>
            <a:pPr>
              <a:lnSpc>
                <a:spcPts val="3400"/>
              </a:lnSpc>
            </a:pPr>
            <a:r>
              <a:rPr lang="ru-RU" sz="2400" dirty="0">
                <a:solidFill>
                  <a:schemeClr val="bg1"/>
                </a:solidFill>
              </a:rPr>
              <a:t>Кыдыралиев Айдин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2FA91AB-9AF8-4D40-AF10-A95E52CC9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4607" y="0"/>
            <a:ext cx="5486400" cy="822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9B2E3F-3642-95FF-DE52-A3FC3E17BCB8}"/>
              </a:ext>
            </a:extLst>
          </p:cNvPr>
          <p:cNvSpPr txBox="1"/>
          <p:nvPr/>
        </p:nvSpPr>
        <p:spPr>
          <a:xfrm>
            <a:off x="6935056" y="36576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3443A-34E5-2BEF-E8C7-52BEBF4B6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6">
            <a:extLst>
              <a:ext uri="{FF2B5EF4-FFF2-40B4-BE49-F238E27FC236}">
                <a16:creationId xmlns:a16="http://schemas.microsoft.com/office/drawing/2014/main" id="{0065E1A3-E560-ED34-A6F8-49456E60E93B}"/>
              </a:ext>
            </a:extLst>
          </p:cNvPr>
          <p:cNvSpPr/>
          <p:nvPr/>
        </p:nvSpPr>
        <p:spPr>
          <a:xfrm>
            <a:off x="6291322" y="2877264"/>
            <a:ext cx="98584" cy="227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endParaRPr lang="en-US" sz="1750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683DCC08-9DCC-CE46-0890-1A541C051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AF6A050-9329-BA91-8A6B-2F18A17C6F06}"/>
              </a:ext>
            </a:extLst>
          </p:cNvPr>
          <p:cNvSpPr txBox="1"/>
          <p:nvPr/>
        </p:nvSpPr>
        <p:spPr>
          <a:xfrm>
            <a:off x="536925" y="1224946"/>
            <a:ext cx="1747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ru-RU" dirty="0">
                <a:solidFill>
                  <a:schemeClr val="bg1"/>
                </a:solidFill>
              </a:rPr>
              <a:t>  60% Отлично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D3938E-648E-1F97-17EE-4B51B3702EC0}"/>
              </a:ext>
            </a:extLst>
          </p:cNvPr>
          <p:cNvSpPr txBox="1"/>
          <p:nvPr/>
        </p:nvSpPr>
        <p:spPr>
          <a:xfrm>
            <a:off x="536925" y="1795947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25</a:t>
            </a:r>
            <a:r>
              <a:rPr lang="en-US" dirty="0">
                <a:solidFill>
                  <a:schemeClr val="bg1"/>
                </a:solidFill>
              </a:rPr>
              <a:t>% </a:t>
            </a:r>
            <a:r>
              <a:rPr lang="ru-RU" dirty="0">
                <a:solidFill>
                  <a:schemeClr val="bg1"/>
                </a:solidFill>
              </a:rPr>
              <a:t> Хорошо	</a:t>
            </a:r>
            <a:endParaRPr lang="en-US" dirty="0"/>
          </a:p>
        </p:txBody>
      </p:sp>
      <p:graphicFrame>
        <p:nvGraphicFramePr>
          <p:cNvPr id="37" name="Chart 36">
            <a:extLst>
              <a:ext uri="{FF2B5EF4-FFF2-40B4-BE49-F238E27FC236}">
                <a16:creationId xmlns:a16="http://schemas.microsoft.com/office/drawing/2014/main" id="{03AA708D-669C-7BE2-23D0-E95112F0C2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7977220"/>
              </p:ext>
            </p:extLst>
          </p:nvPr>
        </p:nvGraphicFramePr>
        <p:xfrm>
          <a:off x="5148549" y="1023277"/>
          <a:ext cx="9753600" cy="650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FBB8C481-5604-5002-E649-B229A66757D2}"/>
              </a:ext>
            </a:extLst>
          </p:cNvPr>
          <p:cNvSpPr txBox="1"/>
          <p:nvPr/>
        </p:nvSpPr>
        <p:spPr>
          <a:xfrm>
            <a:off x="536925" y="2320869"/>
            <a:ext cx="5350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3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10% Плохо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FDA06B-CC25-6B84-4086-0688590C1AB2}"/>
              </a:ext>
            </a:extLst>
          </p:cNvPr>
          <p:cNvSpPr txBox="1"/>
          <p:nvPr/>
        </p:nvSpPr>
        <p:spPr>
          <a:xfrm>
            <a:off x="536925" y="2871018"/>
            <a:ext cx="74490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5% Очень плохо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7E19B3-8462-A3FA-3431-BDF8EFD114D4}"/>
              </a:ext>
            </a:extLst>
          </p:cNvPr>
          <p:cNvSpPr txBox="1"/>
          <p:nvPr/>
        </p:nvSpPr>
        <p:spPr>
          <a:xfrm>
            <a:off x="536925" y="384046"/>
            <a:ext cx="446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Оценки от пользователей(одногруппников)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13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153" y="701993"/>
            <a:ext cx="7760494" cy="1097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+mj-lt"/>
                <a:ea typeface="Sans Serif Collection" panose="020B0502040504020204" pitchFamily="34" charset="0"/>
                <a:cs typeface="Sans Serif Collection" panose="020B0502040504020204" pitchFamily="34" charset="0"/>
              </a:rPr>
              <a:t>Заключение и будущие направления развития</a:t>
            </a:r>
            <a:endParaRPr lang="en-US" sz="3450" dirty="0">
              <a:latin typeface="+mj-lt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78153" y="2096453"/>
            <a:ext cx="7760494" cy="632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Разработанный симулятор АТМ позволяет проводить обучение, тестирование и экспериментировать с различными сценариями.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178153" y="2951202"/>
            <a:ext cx="7760494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 будущем планируется расширение функционала симулятора.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178153" y="3489722"/>
            <a:ext cx="3781425" cy="2373630"/>
          </a:xfrm>
          <a:prstGeom prst="roundRect">
            <a:avLst>
              <a:gd name="adj" fmla="val 1249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98657" y="3710226"/>
            <a:ext cx="3275409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Добавление новых функций</a:t>
            </a:r>
            <a:endParaRPr lang="en-US" sz="170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6398657" y="4103370"/>
            <a:ext cx="3340418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Разработка новых функций, например, оплата услуг, пополнение счета, перевод средств на другие счета.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10157222" y="3489722"/>
            <a:ext cx="3781425" cy="2373630"/>
          </a:xfrm>
          <a:prstGeom prst="roundRect">
            <a:avLst>
              <a:gd name="adj" fmla="val 1249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77726" y="3710226"/>
            <a:ext cx="3340418" cy="549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Интеграция с другими системами</a:t>
            </a:r>
            <a:endParaRPr lang="en-US" sz="1700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77726" y="4377928"/>
            <a:ext cx="3340418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Интеграция с другими системами, например, банковскими системами, для получения реальных данных о счетах.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78153" y="6060996"/>
            <a:ext cx="7760494" cy="1466612"/>
          </a:xfrm>
          <a:prstGeom prst="roundRect">
            <a:avLst>
              <a:gd name="adj" fmla="val 2021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98657" y="6281499"/>
            <a:ext cx="504920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Улучшение пользовательского интерфейса</a:t>
            </a:r>
            <a:endParaRPr lang="en-US" sz="1700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398657" y="6674644"/>
            <a:ext cx="7319486" cy="632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Улучшение пользовательского интерфейса, добавление визуальных эффектов, анимации и звуковых сигналов.</a:t>
            </a:r>
            <a:endParaRPr lang="en-US" sz="15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1713B84-BEB5-4527-AD1F-2A0D35FFE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0344" y="7629744"/>
            <a:ext cx="2371721" cy="58201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9728" y="1225868"/>
            <a:ext cx="6609398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Введение в проект и его цели</a:t>
            </a:r>
            <a:endParaRPr lang="en-US" sz="33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79728" y="2056686"/>
            <a:ext cx="7784544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Проект направлен на создание реалистичного симулятора банкомата.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79728" y="2585799"/>
            <a:ext cx="7784544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позволяет изучить принципы работы АТМ, а также провести тестирование и отладку программного обеспечения.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679728" y="3644027"/>
            <a:ext cx="436959" cy="436959"/>
          </a:xfrm>
          <a:prstGeom prst="roundRect">
            <a:avLst>
              <a:gd name="adj" fmla="val 6667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42129" y="3732967"/>
            <a:ext cx="112038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10878" y="3644027"/>
            <a:ext cx="3164086" cy="539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Изучение принципов работы</a:t>
            </a:r>
            <a:endParaRPr lang="en-US" sz="165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1310878" y="4300061"/>
            <a:ext cx="3164086" cy="1242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Позволяет детально понять процессы обработки транзакций, управления наличностью и безопасности.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4669155" y="3644027"/>
            <a:ext cx="436959" cy="436959"/>
          </a:xfrm>
          <a:prstGeom prst="roundRect">
            <a:avLst>
              <a:gd name="adj" fmla="val 6667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815602" y="3732967"/>
            <a:ext cx="143947" cy="258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00305" y="3644027"/>
            <a:ext cx="2758202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Тестирование и отладка</a:t>
            </a:r>
            <a:endParaRPr lang="en-US" sz="1650" dirty="0">
              <a:latin typeface="+mj-lt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5300305" y="4030266"/>
            <a:ext cx="3164086" cy="1553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Обеспечивает возможность проверить функциональность и стабильность программного обеспечения в контролируемой среде.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1310878" y="5996107"/>
            <a:ext cx="3130987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endParaRPr lang="en-US" sz="1650" dirty="0"/>
          </a:p>
        </p:txBody>
      </p:sp>
      <p:sp>
        <p:nvSpPr>
          <p:cNvPr id="17" name="Text 14"/>
          <p:cNvSpPr/>
          <p:nvPr/>
        </p:nvSpPr>
        <p:spPr>
          <a:xfrm>
            <a:off x="547085" y="6265308"/>
            <a:ext cx="7153394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3746BAA2-5AAD-4DDA-BD54-E4FFB907C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59763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Архитектура и основные компоненты АТМ-симулятора</a:t>
            </a:r>
            <a:endParaRPr lang="en-US" sz="430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82511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АТМ состоит из нескольких ключевых компонентов, взаимодействующих между собой для обеспечения полного функционала.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139684"/>
            <a:ext cx="367331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Интерфейс пользователя</a:t>
            </a:r>
            <a:endParaRPr lang="en-US" sz="215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4037" y="472940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Обеспечивает визуальное взаимодействие с пользователем, имитируя реальный банкомат.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4139684"/>
            <a:ext cx="3898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Движок обработки транзакций</a:t>
            </a:r>
            <a:endParaRPr lang="en-US" sz="21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72695" y="4728959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Обрабатывает запросы пользователя, проводит имитацию банковских операций и управляет данными о счетах.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4139684"/>
            <a:ext cx="389882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Модуль управления наличностью</a:t>
            </a:r>
            <a:endParaRPr lang="en-US" sz="2150" dirty="0">
              <a:latin typeface="+mj-lt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81354" y="482548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Отслеживает баланс наличных средств, имитирует операции по выдаче и приему денег.</a:t>
            </a:r>
            <a:endParaRPr lang="en-US" sz="19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6F86600-4503-496A-8E2C-BD636CFF6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EC40A-820E-E10A-EE08-B78630194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B32C584-9534-2F53-7ABE-ACC5B0EC3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E98D0D6-8800-803E-38FE-4EBF803057FE}"/>
              </a:ext>
            </a:extLst>
          </p:cNvPr>
          <p:cNvSpPr txBox="1"/>
          <p:nvPr/>
        </p:nvSpPr>
        <p:spPr>
          <a:xfrm>
            <a:off x="5797221" y="424511"/>
            <a:ext cx="116217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Диаграммы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C45D5023-1FF7-8323-E005-B0B296B7A12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377BF4-EE36-5745-EF6D-CBB8F68DA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516" y="790001"/>
            <a:ext cx="2238375" cy="71151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960B09-EA29-4CBB-828A-82BCE685D4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5214" y="1302977"/>
            <a:ext cx="10992900" cy="22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86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A5215-6D31-6D81-4907-6FB45C22B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FA3DCB-2EB2-05A6-58E4-6329F0A06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83A7EB-F0A5-C85D-AEED-8496857C9DA7}"/>
              </a:ext>
            </a:extLst>
          </p:cNvPr>
          <p:cNvSpPr txBox="1"/>
          <p:nvPr/>
        </p:nvSpPr>
        <p:spPr>
          <a:xfrm>
            <a:off x="292813" y="184934"/>
            <a:ext cx="278743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Процесс работы программы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157F1610-308F-734D-0CDB-4B3DDC9E08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CB2BC-FB4E-2352-7277-A1DA131C4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378" y="98927"/>
            <a:ext cx="5502668" cy="3547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B3E1B0-05EC-E1B9-3168-CD5E3DEFE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9742" y="184934"/>
            <a:ext cx="5142323" cy="35473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4186A2-E73F-3303-5587-FFE17E5016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2850" y="3962400"/>
            <a:ext cx="7124700" cy="387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2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5521" y="598289"/>
            <a:ext cx="7965758" cy="9351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0FCFF"/>
                </a:solidFill>
                <a:ea typeface="Spline Sans Bold" pitchFamily="34" charset="-122"/>
                <a:cs typeface="Spline Sans Bold" pitchFamily="34" charset="-120"/>
              </a:rPr>
              <a:t>Процесс обработки транзакций в АТМ-симуляторе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075521" y="1785818"/>
            <a:ext cx="7965758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Обработка транзакций в симуляторе АТМ проходит поэтапно, имитируя реальные операции.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7169587" y="2412683"/>
            <a:ext cx="1870591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Ввод данных</a:t>
            </a:r>
            <a:endParaRPr lang="en-US" sz="1450" dirty="0">
              <a:latin typeface="+mj-lt"/>
            </a:endParaRPr>
          </a:p>
        </p:txBody>
      </p:sp>
      <p:sp>
        <p:nvSpPr>
          <p:cNvPr id="7" name="Text 3"/>
          <p:cNvSpPr/>
          <p:nvPr/>
        </p:nvSpPr>
        <p:spPr>
          <a:xfrm>
            <a:off x="7169587" y="2747367"/>
            <a:ext cx="6871692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Пользователь вводит данные, например, номер карты, PIN-код, сумму транзакции.</a:t>
            </a:r>
            <a:endParaRPr lang="en-US" sz="1300" dirty="0"/>
          </a:p>
        </p:txBody>
      </p:sp>
      <p:sp>
        <p:nvSpPr>
          <p:cNvPr id="9" name="Text 4"/>
          <p:cNvSpPr/>
          <p:nvPr/>
        </p:nvSpPr>
        <p:spPr>
          <a:xfrm>
            <a:off x="7169587" y="3759398"/>
            <a:ext cx="1870591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Проверка данных</a:t>
            </a:r>
            <a:endParaRPr lang="en-US" sz="1450" dirty="0">
              <a:latin typeface="+mj-lt"/>
            </a:endParaRPr>
          </a:p>
        </p:txBody>
      </p:sp>
      <p:sp>
        <p:nvSpPr>
          <p:cNvPr id="10" name="Text 5"/>
          <p:cNvSpPr/>
          <p:nvPr/>
        </p:nvSpPr>
        <p:spPr>
          <a:xfrm>
            <a:off x="7169587" y="4094083"/>
            <a:ext cx="6871692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проверяет корректность введенных данных и наличие средств на счете.</a:t>
            </a:r>
            <a:endParaRPr lang="en-US" sz="1300" dirty="0"/>
          </a:p>
        </p:txBody>
      </p:sp>
      <p:sp>
        <p:nvSpPr>
          <p:cNvPr id="12" name="Text 6"/>
          <p:cNvSpPr/>
          <p:nvPr/>
        </p:nvSpPr>
        <p:spPr>
          <a:xfrm>
            <a:off x="7169587" y="5106114"/>
            <a:ext cx="204561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Имитация операции</a:t>
            </a:r>
            <a:endParaRPr lang="en-US" sz="1450" dirty="0">
              <a:latin typeface="+mj-lt"/>
            </a:endParaRPr>
          </a:p>
        </p:txBody>
      </p:sp>
      <p:sp>
        <p:nvSpPr>
          <p:cNvPr id="13" name="Text 7"/>
          <p:cNvSpPr/>
          <p:nvPr/>
        </p:nvSpPr>
        <p:spPr>
          <a:xfrm>
            <a:off x="7169587" y="5440799"/>
            <a:ext cx="687169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выполняет запрошенную операцию, например, снятие наличных, перевод денег, оплату.</a:t>
            </a:r>
            <a:endParaRPr lang="en-US" sz="1300" dirty="0"/>
          </a:p>
        </p:txBody>
      </p:sp>
      <p:sp>
        <p:nvSpPr>
          <p:cNvPr id="15" name="Text 8"/>
          <p:cNvSpPr/>
          <p:nvPr/>
        </p:nvSpPr>
        <p:spPr>
          <a:xfrm>
            <a:off x="7169587" y="6452830"/>
            <a:ext cx="249650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Отображение результата</a:t>
            </a:r>
            <a:endParaRPr lang="en-US" sz="1450" dirty="0">
              <a:latin typeface="+mj-lt"/>
            </a:endParaRPr>
          </a:p>
        </p:txBody>
      </p:sp>
      <p:sp>
        <p:nvSpPr>
          <p:cNvPr id="16" name="Text 9"/>
          <p:cNvSpPr/>
          <p:nvPr/>
        </p:nvSpPr>
        <p:spPr>
          <a:xfrm>
            <a:off x="7169587" y="6787515"/>
            <a:ext cx="687169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выводит результат операции на экран, например, сообщение об успешной операции или ошибку.</a:t>
            </a:r>
            <a:endParaRPr lang="en-US" sz="13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E8E957D-1A3A-421F-82B3-85171410F93B}"/>
              </a:ext>
            </a:extLst>
          </p:cNvPr>
          <p:cNvSpPr/>
          <p:nvPr/>
        </p:nvSpPr>
        <p:spPr>
          <a:xfrm>
            <a:off x="6271708" y="2382658"/>
            <a:ext cx="580913" cy="6762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1</a:t>
            </a:r>
            <a:endParaRPr lang="ru-KG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AECE4EC5-2DAA-4363-AE3B-3E4BBF5CB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23CBF63-54E2-4599-B1C0-EBA286C2E7AF}"/>
              </a:ext>
            </a:extLst>
          </p:cNvPr>
          <p:cNvSpPr/>
          <p:nvPr/>
        </p:nvSpPr>
        <p:spPr>
          <a:xfrm>
            <a:off x="6271708" y="3577747"/>
            <a:ext cx="580913" cy="6762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  <a:endParaRPr lang="ru-KG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D2F03E1-D618-4B99-B548-D6BA612A1B4C}"/>
              </a:ext>
            </a:extLst>
          </p:cNvPr>
          <p:cNvSpPr/>
          <p:nvPr/>
        </p:nvSpPr>
        <p:spPr>
          <a:xfrm>
            <a:off x="6271707" y="4884856"/>
            <a:ext cx="580913" cy="6762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3</a:t>
            </a:r>
            <a:endParaRPr lang="ru-KG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6CD0880-C5AF-44C8-851D-AB2ABE95B9D0}"/>
              </a:ext>
            </a:extLst>
          </p:cNvPr>
          <p:cNvSpPr/>
          <p:nvPr/>
        </p:nvSpPr>
        <p:spPr>
          <a:xfrm>
            <a:off x="6325494" y="6165207"/>
            <a:ext cx="580913" cy="6762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4</a:t>
            </a:r>
            <a:endParaRPr lang="ru-KG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8BDFF50-46F3-46C5-B59C-E7D2FEB27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614" y="629364"/>
            <a:ext cx="7694771" cy="1150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Реализация интерфейса пользователя</a:t>
            </a:r>
            <a:endParaRPr lang="en-US" sz="360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24614" y="2090023"/>
            <a:ext cx="769477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Интерфейс пользователя создан с целью имитации реального АТМ.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24614" y="2654141"/>
            <a:ext cx="7694771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включает в себя элементы, имитирующие экран, кнопку выдачи наличных.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24614" y="3549491"/>
            <a:ext cx="7694771" cy="3117057"/>
          </a:xfrm>
          <a:prstGeom prst="roundRect">
            <a:avLst>
              <a:gd name="adj" fmla="val 766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32234" y="3557111"/>
            <a:ext cx="7679531" cy="5948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939165" y="3688913"/>
            <a:ext cx="342209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Элемент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782741" y="3688913"/>
            <a:ext cx="342209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Описание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234" y="4151947"/>
            <a:ext cx="7679531" cy="125730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39165" y="4283750"/>
            <a:ext cx="342209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Экран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782741" y="4283750"/>
            <a:ext cx="3422094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Отображает сообщения, меню и информацию о состоянии транзакции.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2234" y="5409248"/>
            <a:ext cx="7679531" cy="125730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ru-KG" dirty="0"/>
          </a:p>
        </p:txBody>
      </p:sp>
      <p:sp>
        <p:nvSpPr>
          <p:cNvPr id="14" name="Text 11"/>
          <p:cNvSpPr/>
          <p:nvPr/>
        </p:nvSpPr>
        <p:spPr>
          <a:xfrm>
            <a:off x="939165" y="5541050"/>
            <a:ext cx="342209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782741" y="5541050"/>
            <a:ext cx="3422094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24614" y="6004083"/>
            <a:ext cx="7679531" cy="9260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ru-KG" dirty="0"/>
          </a:p>
        </p:txBody>
      </p:sp>
      <p:sp>
        <p:nvSpPr>
          <p:cNvPr id="17" name="Text 14"/>
          <p:cNvSpPr/>
          <p:nvPr/>
        </p:nvSpPr>
        <p:spPr>
          <a:xfrm>
            <a:off x="931545" y="5608751"/>
            <a:ext cx="342209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Кнопка выдачи наличных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717571" y="5431649"/>
            <a:ext cx="3422094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Имитирует выдачу наличных при успешной операции.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1591" y="584359"/>
            <a:ext cx="7993618" cy="912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F0FCFF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Управление наличностью и денежными потоками</a:t>
            </a:r>
            <a:endParaRPr lang="en-US" sz="28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061591" y="1743551"/>
            <a:ext cx="7993618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отслеживает баланс наличных средств в АТМ.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6061591" y="2191226"/>
            <a:ext cx="7993618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имитирует операции по выдаче и приему денег, обеспечивая соответствие реальным процессам.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1591" y="2901791"/>
            <a:ext cx="410766" cy="4107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61591" y="3476863"/>
            <a:ext cx="1826062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+mj-lt"/>
                <a:ea typeface="NSimSun" panose="02010609030101010101" pitchFamily="49" charset="-122"/>
                <a:cs typeface="Spline Sans Bold" pitchFamily="34" charset="-120"/>
              </a:rPr>
              <a:t>Имитация</a:t>
            </a:r>
            <a:endParaRPr lang="en-US" sz="1400" dirty="0">
              <a:latin typeface="+mj-lt"/>
              <a:ea typeface="NSimSun" panose="02010609030101010101" pitchFamily="49" charset="-122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61591" y="3803690"/>
            <a:ext cx="7993618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имитирует операции по выдаче и приему денег, отслеживая баланс наличных средств.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591" y="4559618"/>
            <a:ext cx="410766" cy="4107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61591" y="5134689"/>
            <a:ext cx="2050852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Загрузка наличности</a:t>
            </a:r>
            <a:endParaRPr lang="en-US" sz="1400" dirty="0">
              <a:latin typeface="+mj-lt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061591" y="5461516"/>
            <a:ext cx="7993618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Возможность имитировать загрузку наличных в АТМ для поддержания баланса.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1591" y="6217444"/>
            <a:ext cx="410766" cy="4107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61591" y="6792516"/>
            <a:ext cx="1826062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Безопасность</a:t>
            </a:r>
            <a:endParaRPr lang="en-US" sz="1400" dirty="0">
              <a:latin typeface="+mj-lt"/>
            </a:endParaRPr>
          </a:p>
        </p:txBody>
      </p:sp>
      <p:sp>
        <p:nvSpPr>
          <p:cNvPr id="14" name="Text 8"/>
          <p:cNvSpPr/>
          <p:nvPr/>
        </p:nvSpPr>
        <p:spPr>
          <a:xfrm>
            <a:off x="6061591" y="7119342"/>
            <a:ext cx="7993618" cy="525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Система отслеживает баланс и предотвращает несанкционированный доступ к наличным средствам.</a:t>
            </a:r>
            <a:endParaRPr lang="en-US" sz="125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E421457-E10D-498D-9DD6-C24C3A16E0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451" y="470416"/>
            <a:ext cx="7947898" cy="949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0FCFF"/>
                </a:solidFill>
                <a:ea typeface="Spline Sans Bold" pitchFamily="34" charset="-122"/>
                <a:cs typeface="Spline Sans Bold" pitchFamily="34" charset="-120"/>
              </a:rPr>
              <a:t>Обеспечение безопасности и отчетности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84451" y="1675805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включает в себя механизмы для обеспечения безопасности операций.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6084451" y="2141339"/>
            <a:ext cx="7947898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 генерирует отчеты, позволяющие отслеживать все транзакции и действия пользователя.</a:t>
            </a:r>
            <a:endParaRPr lang="en-US" sz="1300" dirty="0"/>
          </a:p>
        </p:txBody>
      </p:sp>
      <p:sp>
        <p:nvSpPr>
          <p:cNvPr id="6" name="Shape 3"/>
          <p:cNvSpPr/>
          <p:nvPr/>
        </p:nvSpPr>
        <p:spPr>
          <a:xfrm>
            <a:off x="6329243" y="2606873"/>
            <a:ext cx="22860" cy="5152192"/>
          </a:xfrm>
          <a:prstGeom prst="roundRect">
            <a:avLst>
              <a:gd name="adj" fmla="val 11213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6510040" y="2979777"/>
            <a:ext cx="598051" cy="22860"/>
          </a:xfrm>
          <a:prstGeom prst="roundRect">
            <a:avLst>
              <a:gd name="adj" fmla="val 1121300"/>
            </a:avLst>
          </a:prstGeom>
          <a:solidFill>
            <a:srgbClr val="16FFBB"/>
          </a:solidFill>
          <a:ln/>
        </p:spPr>
      </p:sp>
      <p:sp>
        <p:nvSpPr>
          <p:cNvPr id="8" name="Shape 5"/>
          <p:cNvSpPr/>
          <p:nvPr/>
        </p:nvSpPr>
        <p:spPr>
          <a:xfrm>
            <a:off x="6148447" y="2799040"/>
            <a:ext cx="384453" cy="38445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291322" y="2877264"/>
            <a:ext cx="98584" cy="227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280434" y="2777728"/>
            <a:ext cx="1898690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Lucida Sans Unicode" panose="020B0602030504020204" pitchFamily="34" charset="0"/>
              </a:rPr>
              <a:t>Аутентификация</a:t>
            </a:r>
            <a:endParaRPr lang="en-US" sz="1450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280434" y="3117533"/>
            <a:ext cx="6751915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проверяет подлинность карты и PIN-код пользователя.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6510040" y="4105513"/>
            <a:ext cx="598051" cy="22860"/>
          </a:xfrm>
          <a:prstGeom prst="roundRect">
            <a:avLst>
              <a:gd name="adj" fmla="val 1121300"/>
            </a:avLst>
          </a:prstGeom>
          <a:solidFill>
            <a:srgbClr val="29DDDA"/>
          </a:solidFill>
          <a:ln/>
        </p:spPr>
      </p:sp>
      <p:sp>
        <p:nvSpPr>
          <p:cNvPr id="13" name="Shape 10"/>
          <p:cNvSpPr/>
          <p:nvPr/>
        </p:nvSpPr>
        <p:spPr>
          <a:xfrm>
            <a:off x="6148447" y="3924776"/>
            <a:ext cx="384453" cy="38445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77273" y="4003000"/>
            <a:ext cx="126683" cy="227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280434" y="3903464"/>
            <a:ext cx="1898690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Шифрование</a:t>
            </a:r>
            <a:endParaRPr lang="en-US" sz="1450" dirty="0">
              <a:latin typeface="+mj-lt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280434" y="4243268"/>
            <a:ext cx="6751915" cy="546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Данные о транзакциях защищены шифрованием для предотвращения несанкционированного доступа.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6510040" y="5504617"/>
            <a:ext cx="598051" cy="22860"/>
          </a:xfrm>
          <a:prstGeom prst="roundRect">
            <a:avLst>
              <a:gd name="adj" fmla="val 1121300"/>
            </a:avLst>
          </a:prstGeom>
          <a:solidFill>
            <a:srgbClr val="37A7E7"/>
          </a:solidFill>
          <a:ln/>
        </p:spPr>
      </p:sp>
      <p:sp>
        <p:nvSpPr>
          <p:cNvPr id="18" name="Shape 15"/>
          <p:cNvSpPr/>
          <p:nvPr/>
        </p:nvSpPr>
        <p:spPr>
          <a:xfrm>
            <a:off x="6148447" y="5323880"/>
            <a:ext cx="384453" cy="38445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273939" y="5402104"/>
            <a:ext cx="133469" cy="227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280434" y="5302568"/>
            <a:ext cx="1898690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Логирование</a:t>
            </a:r>
            <a:endParaRPr lang="en-US" sz="1450" dirty="0">
              <a:latin typeface="+mj-lt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280434" y="5642372"/>
            <a:ext cx="6751915" cy="546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Все операции пользователя фиксируются в журнале для последующего анализа и отслеживания.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510040" y="6903720"/>
            <a:ext cx="598051" cy="22860"/>
          </a:xfrm>
          <a:prstGeom prst="roundRect">
            <a:avLst>
              <a:gd name="adj" fmla="val 1121300"/>
            </a:avLst>
          </a:prstGeom>
          <a:solidFill>
            <a:srgbClr val="091231"/>
          </a:solidFill>
          <a:ln/>
        </p:spPr>
      </p:sp>
      <p:sp>
        <p:nvSpPr>
          <p:cNvPr id="23" name="Shape 20"/>
          <p:cNvSpPr/>
          <p:nvPr/>
        </p:nvSpPr>
        <p:spPr>
          <a:xfrm>
            <a:off x="6148447" y="6722983"/>
            <a:ext cx="384453" cy="38445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091231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6276320" y="6801207"/>
            <a:ext cx="128707" cy="227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7280434" y="6701671"/>
            <a:ext cx="1898690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+mj-lt"/>
                <a:ea typeface="Spline Sans Bold" pitchFamily="34" charset="-122"/>
                <a:cs typeface="Spline Sans Bold" pitchFamily="34" charset="-120"/>
              </a:rPr>
              <a:t>Отчетность</a:t>
            </a:r>
            <a:endParaRPr lang="en-US" sz="1450" dirty="0">
              <a:latin typeface="+mj-lt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7280434" y="7041475"/>
            <a:ext cx="6751915" cy="546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Симулятор генерирует отчеты о проведенных транзакциях, включая информацию о времени, операции и сумме.</a:t>
            </a:r>
            <a:endParaRPr lang="en-US" sz="1300" dirty="0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3C6874C0-A79A-4825-8E32-CF9B38543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0344" y="7525677"/>
            <a:ext cx="2371721" cy="5820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564</Words>
  <Application>Microsoft Office PowerPoint</Application>
  <PresentationFormat>Custom</PresentationFormat>
  <Paragraphs>98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Barlow</vt:lpstr>
      <vt:lpstr>Calibri</vt:lpstr>
      <vt:lpstr>Calibri Light</vt:lpstr>
      <vt:lpstr>Spline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Aidin Kydyraliev</cp:lastModifiedBy>
  <cp:revision>8</cp:revision>
  <dcterms:created xsi:type="dcterms:W3CDTF">2024-12-13T06:04:35Z</dcterms:created>
  <dcterms:modified xsi:type="dcterms:W3CDTF">2024-12-15T09:35:24Z</dcterms:modified>
</cp:coreProperties>
</file>